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8" r:id="rId3"/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361" r:id="rId6"/>
    <p:sldId id="261" r:id="rId7"/>
    <p:sldId id="467" r:id="rId8"/>
    <p:sldId id="470" r:id="rId9"/>
    <p:sldId id="469" r:id="rId10"/>
    <p:sldId id="471" r:id="rId11"/>
    <p:sldId id="466" r:id="rId12"/>
    <p:sldId id="468" r:id="rId13"/>
    <p:sldId id="472" r:id="rId14"/>
    <p:sldId id="473" r:id="rId15"/>
    <p:sldId id="476" r:id="rId16"/>
    <p:sldId id="474" r:id="rId17"/>
    <p:sldId id="475" r:id="rId18"/>
    <p:sldId id="478" r:id="rId19"/>
    <p:sldId id="477" r:id="rId20"/>
    <p:sldId id="479" r:id="rId21"/>
    <p:sldId id="262" r:id="rId22"/>
  </p:sldIdLst>
  <p:sldSz cx="1219676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lewis" initials="m" lastIdx="1" clrIdx="0"/>
  <p:cmAuthor id="2" name="Zhonglin (Turing)" initials="Z(" lastIdx="1" clrIdx="1">
    <p:extLst>
      <p:ext uri="{19B8F6BF-5375-455C-9EA6-DF929625EA0E}">
        <p15:presenceInfo xmlns:p15="http://schemas.microsoft.com/office/powerpoint/2012/main" userId="S-1-5-21-147214757-305610072-1517763936-55719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13" autoAdjust="0"/>
  </p:normalViewPr>
  <p:slideViewPr>
    <p:cSldViewPr snapToGrid="0">
      <p:cViewPr varScale="1">
        <p:scale>
          <a:sx n="80" d="100"/>
          <a:sy n="80" d="100"/>
        </p:scale>
        <p:origin x="4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784DB8F-7B6A-4EFA-924C-CD79364ABD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DE590D-50E0-48CF-A163-788FC53F0D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4411A-47F2-4138-A587-B53AB50910F1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2DDE1-47B3-4898-950A-05CDDCFFE6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EF3D14-437D-40F8-AEAF-A1CC9A0890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F9D4-890E-4B4D-B1EE-E19352150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45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6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10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09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68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0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82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91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3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4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45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76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9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5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292F2A2D-F63F-47C3-84BF-3D1456A7EC2B}"/>
              </a:ext>
            </a:extLst>
          </p:cNvPr>
          <p:cNvSpPr>
            <a:spLocks/>
          </p:cNvSpPr>
          <p:nvPr userDrawn="1"/>
        </p:nvSpPr>
        <p:spPr bwMode="auto">
          <a:xfrm>
            <a:off x="3115" y="296437"/>
            <a:ext cx="1376721" cy="8645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AA1713B7-C6C5-47AD-BE17-C0A014517228}"/>
              </a:ext>
            </a:extLst>
          </p:cNvPr>
          <p:cNvSpPr>
            <a:spLocks/>
          </p:cNvSpPr>
          <p:nvPr userDrawn="1"/>
        </p:nvSpPr>
        <p:spPr bwMode="auto">
          <a:xfrm>
            <a:off x="1246513" y="296437"/>
            <a:ext cx="233424" cy="8645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957B93-CAF6-480F-BF68-761E24A445FB}"/>
              </a:ext>
            </a:extLst>
          </p:cNvPr>
          <p:cNvGrpSpPr/>
          <p:nvPr userDrawn="1"/>
        </p:nvGrpSpPr>
        <p:grpSpPr>
          <a:xfrm>
            <a:off x="587541" y="505896"/>
            <a:ext cx="374806" cy="445661"/>
            <a:chOff x="-1647825" y="2492375"/>
            <a:chExt cx="1947863" cy="2316163"/>
          </a:xfrm>
          <a:solidFill>
            <a:schemeClr val="tx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28CFB3E-9226-4CEF-B720-A4012D3BE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83AC00-C80D-4668-A50F-7BFC0B8FC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EE0B66E1-FBE6-46A5-8C2F-7E116CEB07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52" y="180847"/>
            <a:ext cx="959165" cy="309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89913AA-1FFD-4770-B638-EAB745A74564}"/>
              </a:ext>
            </a:extLst>
          </p:cNvPr>
          <p:cNvSpPr/>
          <p:nvPr userDrawn="1"/>
        </p:nvSpPr>
        <p:spPr>
          <a:xfrm>
            <a:off x="10440261" y="490731"/>
            <a:ext cx="7805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0" dirty="0"/>
              <a:t>CANN</a:t>
            </a:r>
          </a:p>
        </p:txBody>
      </p:sp>
    </p:spTree>
    <p:extLst>
      <p:ext uri="{BB962C8B-B14F-4D97-AF65-F5344CB8AC3E}">
        <p14:creationId xmlns:p14="http://schemas.microsoft.com/office/powerpoint/2010/main" val="158497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223" y="6314400"/>
            <a:ext cx="2700984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7501" y="6314400"/>
            <a:ext cx="3961444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80837" y="6314400"/>
            <a:ext cx="2700984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292F2A2D-F63F-47C3-84BF-3D1456A7EC2B}"/>
              </a:ext>
            </a:extLst>
          </p:cNvPr>
          <p:cNvSpPr>
            <a:spLocks/>
          </p:cNvSpPr>
          <p:nvPr userDrawn="1"/>
        </p:nvSpPr>
        <p:spPr bwMode="auto">
          <a:xfrm>
            <a:off x="3115" y="296437"/>
            <a:ext cx="1376721" cy="8645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AA1713B7-C6C5-47AD-BE17-C0A014517228}"/>
              </a:ext>
            </a:extLst>
          </p:cNvPr>
          <p:cNvSpPr>
            <a:spLocks/>
          </p:cNvSpPr>
          <p:nvPr userDrawn="1"/>
        </p:nvSpPr>
        <p:spPr bwMode="auto">
          <a:xfrm>
            <a:off x="1246513" y="296437"/>
            <a:ext cx="233424" cy="8645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957B93-CAF6-480F-BF68-761E24A445FB}"/>
              </a:ext>
            </a:extLst>
          </p:cNvPr>
          <p:cNvGrpSpPr/>
          <p:nvPr userDrawn="1"/>
        </p:nvGrpSpPr>
        <p:grpSpPr>
          <a:xfrm>
            <a:off x="587541" y="505896"/>
            <a:ext cx="374806" cy="445661"/>
            <a:chOff x="-1647825" y="2492375"/>
            <a:chExt cx="1947863" cy="2316163"/>
          </a:xfrm>
          <a:solidFill>
            <a:schemeClr val="tx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28CFB3E-9226-4CEF-B720-A4012D3BE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83AC00-C80D-4668-A50F-7BFC0B8FC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FB838E8-B979-4410-9BB0-4371B2212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52" y="180847"/>
            <a:ext cx="959165" cy="309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6470D3-0772-4699-8A13-4CE4B35ED6B7}"/>
              </a:ext>
            </a:extLst>
          </p:cNvPr>
          <p:cNvSpPr/>
          <p:nvPr userDrawn="1"/>
        </p:nvSpPr>
        <p:spPr>
          <a:xfrm>
            <a:off x="10440261" y="490731"/>
            <a:ext cx="7805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0" dirty="0"/>
              <a:t>CANN</a:t>
            </a:r>
          </a:p>
        </p:txBody>
      </p:sp>
    </p:spTree>
    <p:extLst>
      <p:ext uri="{BB962C8B-B14F-4D97-AF65-F5344CB8AC3E}">
        <p14:creationId xmlns:p14="http://schemas.microsoft.com/office/powerpoint/2010/main" val="187021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223" y="6314400"/>
            <a:ext cx="2700984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7501" y="6314400"/>
            <a:ext cx="3961444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80837" y="6314400"/>
            <a:ext cx="2700984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3C649F6-6C86-43D9-BB7D-C0C5916DA06D}"/>
              </a:ext>
            </a:extLst>
          </p:cNvPr>
          <p:cNvSpPr>
            <a:spLocks/>
          </p:cNvSpPr>
          <p:nvPr userDrawn="1"/>
        </p:nvSpPr>
        <p:spPr bwMode="auto">
          <a:xfrm>
            <a:off x="3115" y="296437"/>
            <a:ext cx="1376721" cy="8645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2B17635C-0BD3-4E91-9108-7B1D4ED1808C}"/>
              </a:ext>
            </a:extLst>
          </p:cNvPr>
          <p:cNvSpPr>
            <a:spLocks/>
          </p:cNvSpPr>
          <p:nvPr userDrawn="1"/>
        </p:nvSpPr>
        <p:spPr bwMode="auto">
          <a:xfrm>
            <a:off x="1246513" y="296437"/>
            <a:ext cx="233424" cy="8645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7C72A1-A484-4CE4-96ED-9326BB800D11}"/>
              </a:ext>
            </a:extLst>
          </p:cNvPr>
          <p:cNvGrpSpPr/>
          <p:nvPr userDrawn="1"/>
        </p:nvGrpSpPr>
        <p:grpSpPr>
          <a:xfrm>
            <a:off x="443487" y="440770"/>
            <a:ext cx="534109" cy="533594"/>
            <a:chOff x="2960687" y="4865687"/>
            <a:chExt cx="1698626" cy="1697038"/>
          </a:xfrm>
          <a:solidFill>
            <a:schemeClr val="tx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183B0C-82A7-42F3-96CC-47F08805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CA449D-93C0-477B-8CF2-F4B0DA6F6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F5EEEF-084B-4234-8DAC-DBD04D75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43284BB-4EE9-4EC5-8C49-A082DDCC0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050CC35-A62E-43DE-A8B9-4FE38D64DE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B66B19F-1B53-4144-91E0-731DB36639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023CD117-2E77-4218-9E7A-A1DFA4E04D58}"/>
              </a:ext>
            </a:extLst>
          </p:cNvPr>
          <p:cNvSpPr>
            <a:spLocks/>
          </p:cNvSpPr>
          <p:nvPr userDrawn="1"/>
        </p:nvSpPr>
        <p:spPr bwMode="auto">
          <a:xfrm>
            <a:off x="3213876" y="296437"/>
            <a:ext cx="8981299" cy="8650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C8EBABF0-107B-4D8F-BE80-9FF4CB2BD9BA}"/>
              </a:ext>
            </a:extLst>
          </p:cNvPr>
          <p:cNvSpPr>
            <a:spLocks/>
          </p:cNvSpPr>
          <p:nvPr userDrawn="1"/>
        </p:nvSpPr>
        <p:spPr bwMode="auto">
          <a:xfrm>
            <a:off x="3108478" y="296437"/>
            <a:ext cx="233424" cy="8645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284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8" r:id="rId8"/>
    <p:sldLayoutId id="2147483669" r:id="rId9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Huawei Sans" panose="020B0A04020102020204"/>
              </a:rPr>
              <a:t>Copyright©2020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Huawei Sans" panose="020B0A040201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Huawei Sans" panose="020B0A040201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Huawei Sans" panose="020B0A040201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Huawei Sans" panose="020B0A040201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Huawei Sans" panose="020B0A04020102020204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Huawei Sans" panose="020B0A040201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Huawei Sans" panose="020B0A040201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0" r:id="rId8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cloud.com/modelarts_faq/modelarts_05_0013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cloud.com/modelarts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566609" y="2368203"/>
            <a:ext cx="7506586" cy="1222721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基于昇腾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910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TF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网络脚本训练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en-US" altLang="zh-CN" sz="36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ModelArts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平台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6144260" y="3246120"/>
            <a:ext cx="5311140" cy="3448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latin typeface="Huawei Sans" panose="020B0A040201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endParaRPr lang="en-US" altLang="zh-CN" sz="2400">
              <a:latin typeface="Huawei Sans" panose="020B0A040201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线条"/>
          <p:cNvSpPr/>
          <p:nvPr/>
        </p:nvSpPr>
        <p:spPr>
          <a:xfrm>
            <a:off x="7552696" y="3746085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5" y="554542"/>
            <a:ext cx="4043526" cy="4305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数据集预处理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422D26-A4FE-4386-83F5-A6234F632840}"/>
              </a:ext>
            </a:extLst>
          </p:cNvPr>
          <p:cNvSpPr txBox="1"/>
          <p:nvPr/>
        </p:nvSpPr>
        <p:spPr>
          <a:xfrm>
            <a:off x="696595" y="1166495"/>
            <a:ext cx="4654550" cy="48283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下载好的数据集一般为原始格式，训练时我们需要将其转换为tfrecord格式进行训练。有的训练脚本数据集小，将转换代码直接写在训练脚本中，读取原始格式的数据集，例如Bert-Finetune的squad阅读理解任务；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但是通常对于大多数训练任务，数据集比较大，例如Resnet的ImageNet数据集124G，Bert-Pretrain的Wiki数据集340G。这些训练脚本会提供已有的数据预处理脚本，提前将数据集预处理并生成tfrecord。</a:t>
            </a:r>
          </a:p>
        </p:txBody>
      </p:sp>
      <p:pic>
        <p:nvPicPr>
          <p:cNvPr id="9" name="图片 12">
            <a:extLst>
              <a:ext uri="{FF2B5EF4-FFF2-40B4-BE49-F238E27FC236}">
                <a16:creationId xmlns:a16="http://schemas.microsoft.com/office/drawing/2014/main" id="{1EB929B6-964C-45D7-A848-CD683C8E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58" y="1076512"/>
            <a:ext cx="5274310" cy="2868295"/>
          </a:xfrm>
          <a:prstGeom prst="rect">
            <a:avLst/>
          </a:prstGeom>
        </p:spPr>
      </p:pic>
      <p:pic>
        <p:nvPicPr>
          <p:cNvPr id="10" name="图片 14">
            <a:extLst>
              <a:ext uri="{FF2B5EF4-FFF2-40B4-BE49-F238E27FC236}">
                <a16:creationId xmlns:a16="http://schemas.microsoft.com/office/drawing/2014/main" id="{B61D75FA-1DF8-4E15-8CE9-2F01519E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738" y="4234498"/>
            <a:ext cx="5162550" cy="2200275"/>
          </a:xfrm>
          <a:prstGeom prst="rect">
            <a:avLst/>
          </a:prstGeom>
        </p:spPr>
      </p:pic>
      <p:sp>
        <p:nvSpPr>
          <p:cNvPr id="11" name="右箭头 3">
            <a:extLst>
              <a:ext uri="{FF2B5EF4-FFF2-40B4-BE49-F238E27FC236}">
                <a16:creationId xmlns:a16="http://schemas.microsoft.com/office/drawing/2014/main" id="{4EC59FB7-4BA5-49FD-AEA4-B0C9B23B6AE5}"/>
              </a:ext>
            </a:extLst>
          </p:cNvPr>
          <p:cNvSpPr/>
          <p:nvPr/>
        </p:nvSpPr>
        <p:spPr>
          <a:xfrm>
            <a:off x="5453221" y="2233799"/>
            <a:ext cx="670560" cy="370840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4">
            <a:extLst>
              <a:ext uri="{FF2B5EF4-FFF2-40B4-BE49-F238E27FC236}">
                <a16:creationId xmlns:a16="http://schemas.microsoft.com/office/drawing/2014/main" id="{4BB2F813-C4D0-48EC-9121-3F89699061FF}"/>
              </a:ext>
            </a:extLst>
          </p:cNvPr>
          <p:cNvSpPr/>
          <p:nvPr/>
        </p:nvSpPr>
        <p:spPr>
          <a:xfrm>
            <a:off x="5351145" y="4831080"/>
            <a:ext cx="716280" cy="310515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6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5" y="554363"/>
            <a:ext cx="4043526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数据集上传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OBS</a:t>
            </a:r>
            <a:endParaRPr lang="zh-CN" altLang="en-US" sz="2800" b="1" dirty="0">
              <a:solidFill>
                <a:srgbClr val="C00000"/>
              </a:solidFill>
              <a:cs typeface="Huawei Sans" panose="020C0503030203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0E37F8-39AD-431C-94EF-D89F2C1C4C03}"/>
              </a:ext>
            </a:extLst>
          </p:cNvPr>
          <p:cNvSpPr txBox="1"/>
          <p:nvPr/>
        </p:nvSpPr>
        <p:spPr>
          <a:xfrm>
            <a:off x="677545" y="1080893"/>
            <a:ext cx="5226866" cy="22724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 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（华北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区域）</a:t>
            </a:r>
          </a:p>
          <a:p>
            <a:pPr algn="l">
              <a:lnSpc>
                <a:spcPts val="344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https://support.huaweicloud.com/modelarts_faq/modelarts_05_0013.html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将处理好的数据集与训练脚本上传至OBS，下载好OBS-Browser+，根据指导获取AK/SK，登录；</a:t>
            </a:r>
          </a:p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创建文件夹；直接将数据集拖入即可上传成功。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FFC22C-7ED1-4C2B-A83E-5C39E3F3C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25" y="769806"/>
            <a:ext cx="5064125" cy="2974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492C83-927A-4081-AEEA-A6A5DEE4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5" y="3821430"/>
            <a:ext cx="5318125" cy="2501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B86DFB-5E2F-48CE-AE5B-79A1C39C8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134" y="3816350"/>
            <a:ext cx="4441825" cy="25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4" y="554363"/>
            <a:ext cx="5064125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—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安装</a:t>
            </a:r>
            <a:r>
              <a:rPr lang="en-US" altLang="zh-CN" sz="2800" b="1" dirty="0" err="1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Pycharm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及插件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0E37F8-39AD-431C-94EF-D89F2C1C4C03}"/>
              </a:ext>
            </a:extLst>
          </p:cNvPr>
          <p:cNvSpPr txBox="1"/>
          <p:nvPr/>
        </p:nvSpPr>
        <p:spPr>
          <a:xfrm>
            <a:off x="677545" y="1080893"/>
            <a:ext cx="10828220" cy="13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ts val="344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官网下载并安装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及以上版本的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Linux&amp;Mac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版都可以）</a:t>
            </a:r>
            <a:endParaRPr lang="en-US" altLang="zh-CN" i="0" dirty="0">
              <a:solidFill>
                <a:srgbClr val="252B3A"/>
              </a:solidFill>
              <a:effectLst/>
              <a:latin typeface="-apple-system"/>
            </a:endParaRPr>
          </a:p>
          <a:p>
            <a:pPr marL="342900" indent="-342900" algn="l">
              <a:lnSpc>
                <a:spcPts val="344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根据链接下载并安装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ToolKit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https://support.huaweicloud.com/tg-modelarts/modelarts_15_0003.html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D0719-66EC-4A1B-AF3C-B13A36BC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79" y="2373650"/>
            <a:ext cx="3882393" cy="2424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C1834E-9199-4E14-86D7-CCC910AD3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08" y="2423305"/>
            <a:ext cx="3017207" cy="2346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0B8AC8-DFF4-4450-8877-97AEAFD35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0" y="4773515"/>
            <a:ext cx="7953947" cy="15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15060" y="1500706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58502" y="1603957"/>
            <a:ext cx="1987404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训练全流程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060" y="2430907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58502" y="2529120"/>
            <a:ext cx="5843331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OBS/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ModelArts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Pycharm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的关系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060" y="3361108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3</a:t>
            </a:r>
          </a:p>
        </p:txBody>
      </p:sp>
      <p:sp>
        <p:nvSpPr>
          <p:cNvPr id="15" name="矩形 14"/>
          <p:cNvSpPr/>
          <p:nvPr/>
        </p:nvSpPr>
        <p:spPr>
          <a:xfrm>
            <a:off x="1858502" y="3454283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准备工作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060" y="42913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4</a:t>
            </a:r>
          </a:p>
        </p:txBody>
      </p:sp>
      <p:sp>
        <p:nvSpPr>
          <p:cNvPr id="19" name="矩形 18"/>
          <p:cNvSpPr/>
          <p:nvPr/>
        </p:nvSpPr>
        <p:spPr>
          <a:xfrm>
            <a:off x="1858502" y="4379446"/>
            <a:ext cx="3384260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创建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提交训练任务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787E4F-B5EA-4D93-B79A-EAEE558C5E89}"/>
              </a:ext>
            </a:extLst>
          </p:cNvPr>
          <p:cNvSpPr/>
          <p:nvPr/>
        </p:nvSpPr>
        <p:spPr>
          <a:xfrm>
            <a:off x="1858502" y="5304610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问题定位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2E20B5-0082-479A-91C4-2FA0F7A17EF5}"/>
              </a:ext>
            </a:extLst>
          </p:cNvPr>
          <p:cNvSpPr/>
          <p:nvPr/>
        </p:nvSpPr>
        <p:spPr>
          <a:xfrm>
            <a:off x="1115060" y="52215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5917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5" y="554363"/>
            <a:ext cx="4043526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创建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提交训练任务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8F2764-2969-43BB-9E0F-A52C5036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8" y="3054792"/>
            <a:ext cx="5193186" cy="35690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837429-0D7B-4030-9F18-B3ED53A94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768" y="945996"/>
            <a:ext cx="6582331" cy="198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0CE87F-65C1-41CF-A3CE-23D31B41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253" y="3318829"/>
            <a:ext cx="6383362" cy="32353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300272-B994-445D-873E-DDBD89DDB1BB}"/>
              </a:ext>
            </a:extLst>
          </p:cNvPr>
          <p:cNvSpPr txBox="1"/>
          <p:nvPr/>
        </p:nvSpPr>
        <p:spPr>
          <a:xfrm>
            <a:off x="650881" y="1399466"/>
            <a:ext cx="4307199" cy="910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菜单栏中的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下，进行训练参数的配置和训练任务的下发。</a:t>
            </a:r>
          </a:p>
        </p:txBody>
      </p:sp>
    </p:spTree>
    <p:extLst>
      <p:ext uri="{BB962C8B-B14F-4D97-AF65-F5344CB8AC3E}">
        <p14:creationId xmlns:p14="http://schemas.microsoft.com/office/powerpoint/2010/main" val="182727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15060" y="1500706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58502" y="1603957"/>
            <a:ext cx="1987404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训练全流程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060" y="2430907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58502" y="2529120"/>
            <a:ext cx="5843331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OBS/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ModelArts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Pycharm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的关系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060" y="3361108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3</a:t>
            </a:r>
          </a:p>
        </p:txBody>
      </p:sp>
      <p:sp>
        <p:nvSpPr>
          <p:cNvPr id="15" name="矩形 14"/>
          <p:cNvSpPr/>
          <p:nvPr/>
        </p:nvSpPr>
        <p:spPr>
          <a:xfrm>
            <a:off x="1858502" y="3454283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准备工作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060" y="42913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4</a:t>
            </a:r>
          </a:p>
        </p:txBody>
      </p:sp>
      <p:sp>
        <p:nvSpPr>
          <p:cNvPr id="19" name="矩形 18"/>
          <p:cNvSpPr/>
          <p:nvPr/>
        </p:nvSpPr>
        <p:spPr>
          <a:xfrm>
            <a:off x="1858502" y="4379446"/>
            <a:ext cx="3384260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创建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提交</a:t>
            </a:r>
            <a:r>
              <a:rPr lang="zh-CN" altLang="en-US" sz="2800" b="1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训练任务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787E4F-B5EA-4D93-B79A-EAEE558C5E89}"/>
              </a:ext>
            </a:extLst>
          </p:cNvPr>
          <p:cNvSpPr/>
          <p:nvPr/>
        </p:nvSpPr>
        <p:spPr>
          <a:xfrm>
            <a:off x="1858502" y="5304610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问题定位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2E20B5-0082-479A-91C4-2FA0F7A17EF5}"/>
              </a:ext>
            </a:extLst>
          </p:cNvPr>
          <p:cNvSpPr/>
          <p:nvPr/>
        </p:nvSpPr>
        <p:spPr>
          <a:xfrm>
            <a:off x="1115060" y="52215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911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5" y="554363"/>
            <a:ext cx="1706725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问题定位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300272-B994-445D-873E-DDBD89DDB1BB}"/>
              </a:ext>
            </a:extLst>
          </p:cNvPr>
          <p:cNvSpPr txBox="1"/>
          <p:nvPr/>
        </p:nvSpPr>
        <p:spPr>
          <a:xfrm>
            <a:off x="600081" y="1080598"/>
            <a:ext cx="9255119" cy="22183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启动脚本错误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tensorflow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等错误</a:t>
            </a:r>
          </a:p>
          <a:p>
            <a:pPr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训练正常或异常时，在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界面中可以看到屏幕打印信息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平台的日志信息进行分析。它会记录在配置的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 Path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ascend-log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去昇腾社区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Modelzoo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下创建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https://gitee.com/ascend/modelzoo/issues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3123AC-DC5B-4C84-A236-A329501E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13" y="3394310"/>
            <a:ext cx="4295775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F3569F-C170-42AB-94B1-FF01CB25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51" y="3457575"/>
            <a:ext cx="67437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5" y="554363"/>
            <a:ext cx="4653125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辅助工具包 （</a:t>
            </a:r>
            <a:r>
              <a:rPr lang="en-US" altLang="zh-CN" sz="2800" b="1" dirty="0" err="1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moxing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接口）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300272-B994-445D-873E-DDBD89DDB1BB}"/>
              </a:ext>
            </a:extLst>
          </p:cNvPr>
          <p:cNvSpPr txBox="1"/>
          <p:nvPr/>
        </p:nvSpPr>
        <p:spPr>
          <a:xfrm>
            <a:off x="711840" y="1283350"/>
            <a:ext cx="10464159" cy="910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平台环境中集成了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moxing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moxing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包提供了丰富的接口，满足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存储服务器的数据互传。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C3E283-CD35-4516-A72F-2DEE86CE296B}"/>
              </a:ext>
            </a:extLst>
          </p:cNvPr>
          <p:cNvSpPr txBox="1"/>
          <p:nvPr/>
        </p:nvSpPr>
        <p:spPr>
          <a:xfrm>
            <a:off x="711840" y="2193664"/>
            <a:ext cx="8782245" cy="22183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ModelArts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44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mox.file.copy_parallel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('/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/sub_dir_0', 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en-US" altLang="zh-CN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://</a:t>
            </a:r>
            <a:r>
              <a:rPr lang="en-US" altLang="zh-CN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bucket_name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/sub_dir_0 ‘)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44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44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ModelArts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44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mox.file.copy_parallel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en-US" altLang="zh-CN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://</a:t>
            </a:r>
            <a:r>
              <a:rPr lang="en-US" altLang="zh-CN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bucket_name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/sub_dir_0'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'/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/sub_dir_0')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3EB278-2EC9-4575-A2EA-ABE96F296A62}"/>
              </a:ext>
            </a:extLst>
          </p:cNvPr>
          <p:cNvSpPr txBox="1"/>
          <p:nvPr/>
        </p:nvSpPr>
        <p:spPr>
          <a:xfrm>
            <a:off x="711841" y="4827760"/>
            <a:ext cx="9255119" cy="910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moxing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接口具有应用性和高效性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拷贝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tfrecords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平台上仅需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mins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B6703A-34E8-458E-AA1F-D44A8C5A04C5}"/>
              </a:ext>
            </a:extLst>
          </p:cNvPr>
          <p:cNvSpPr txBox="1"/>
          <p:nvPr/>
        </p:nvSpPr>
        <p:spPr>
          <a:xfrm>
            <a:off x="1342871" y="798824"/>
            <a:ext cx="6358792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https://support.huaweicloud.com/moxing-devg-modelarts/modelarts_11_0005.html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61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00341366\AppData\Roaming\eSpace_Desktop\UserData\x00341366\imagefiles\A7BF8080-7707-4486-B1AC-521433D9CA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22" y="2683709"/>
            <a:ext cx="21717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2223" y="4845885"/>
            <a:ext cx="376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http://ascend.huawei.com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133" y="5175731"/>
            <a:ext cx="2687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</a:rPr>
              <a:t>昇腾开发者社区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2232" y="504039"/>
            <a:ext cx="702223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</a:rPr>
              <a:t>课程目标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2522" y="1426644"/>
            <a:ext cx="7741947" cy="178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学完本课程，您应该能够：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ModelArts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Pycharm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插件的关系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ModelArts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平台上的训练流程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掌握如何使用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ModelArts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平台进行网络训练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B0FE9AF4-227A-4B0D-B38B-FCA2495E2BB1}"/>
              </a:ext>
            </a:extLst>
          </p:cNvPr>
          <p:cNvSpPr>
            <a:spLocks/>
          </p:cNvSpPr>
          <p:nvPr/>
        </p:nvSpPr>
        <p:spPr bwMode="auto">
          <a:xfrm>
            <a:off x="3115" y="296437"/>
            <a:ext cx="1376721" cy="8645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46A40182-2667-44DF-8AB4-E5DC48FCDD28}"/>
              </a:ext>
            </a:extLst>
          </p:cNvPr>
          <p:cNvSpPr>
            <a:spLocks/>
          </p:cNvSpPr>
          <p:nvPr/>
        </p:nvSpPr>
        <p:spPr bwMode="auto">
          <a:xfrm>
            <a:off x="1246513" y="296437"/>
            <a:ext cx="233424" cy="8645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latin typeface="+mn-ea"/>
              <a:ea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549B56-1CE0-4800-BFA0-CD70ECD5C7DF}"/>
              </a:ext>
            </a:extLst>
          </p:cNvPr>
          <p:cNvGrpSpPr/>
          <p:nvPr/>
        </p:nvGrpSpPr>
        <p:grpSpPr>
          <a:xfrm>
            <a:off x="443487" y="440770"/>
            <a:ext cx="534109" cy="533594"/>
            <a:chOff x="2960687" y="4865687"/>
            <a:chExt cx="1698626" cy="1697038"/>
          </a:xfrm>
          <a:solidFill>
            <a:schemeClr val="tx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55137-4F15-4037-9739-B96CA28C2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F88A5AC-AC51-4271-BC99-D440D897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9A0AF1-8357-46EE-98F0-FFF7A8A35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3EBC010-749F-47D3-BB94-A469AF1A8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57C1810-507F-4482-B34E-548D0D7B7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F8E24C2-FAEA-4B62-BAD2-FAFED17DB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CCF588F-5D84-4183-807B-C90A32454F01}"/>
              </a:ext>
            </a:extLst>
          </p:cNvPr>
          <p:cNvSpPr txBox="1"/>
          <p:nvPr/>
        </p:nvSpPr>
        <p:spPr>
          <a:xfrm>
            <a:off x="722522" y="3429000"/>
            <a:ext cx="8570068" cy="178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为了达成上述目标，您应该具备如下知识：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熟练的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编程语言能力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熟悉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1.15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</a:p>
          <a:p>
            <a:pPr marL="742950" lvl="1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深度学习基础知识，熟悉训练网络的基础知识与流程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02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15060" y="1500706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58502" y="1603957"/>
            <a:ext cx="1987404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训练全流程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060" y="2430907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58502" y="2529120"/>
            <a:ext cx="5843331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OBS/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ModelArts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Pycharm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的关系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060" y="3361108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3</a:t>
            </a:r>
          </a:p>
        </p:txBody>
      </p:sp>
      <p:sp>
        <p:nvSpPr>
          <p:cNvPr id="15" name="矩形 14"/>
          <p:cNvSpPr/>
          <p:nvPr/>
        </p:nvSpPr>
        <p:spPr>
          <a:xfrm>
            <a:off x="1858502" y="3454283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060" y="42913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4</a:t>
            </a:r>
          </a:p>
        </p:txBody>
      </p:sp>
      <p:sp>
        <p:nvSpPr>
          <p:cNvPr id="19" name="矩形 18"/>
          <p:cNvSpPr/>
          <p:nvPr/>
        </p:nvSpPr>
        <p:spPr>
          <a:xfrm>
            <a:off x="1858502" y="4379446"/>
            <a:ext cx="3384260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创建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&amp;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提交训练任务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787E4F-B5EA-4D93-B79A-EAEE558C5E89}"/>
              </a:ext>
            </a:extLst>
          </p:cNvPr>
          <p:cNvSpPr/>
          <p:nvPr/>
        </p:nvSpPr>
        <p:spPr>
          <a:xfrm>
            <a:off x="1858502" y="5304610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问题定位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2E20B5-0082-479A-91C4-2FA0F7A17EF5}"/>
              </a:ext>
            </a:extLst>
          </p:cNvPr>
          <p:cNvSpPr/>
          <p:nvPr/>
        </p:nvSpPr>
        <p:spPr>
          <a:xfrm>
            <a:off x="1115060" y="52215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0603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F47EAA1-16B3-4773-B4B8-6FD956470802}"/>
              </a:ext>
            </a:extLst>
          </p:cNvPr>
          <p:cNvSpPr txBox="1"/>
          <p:nvPr/>
        </p:nvSpPr>
        <p:spPr>
          <a:xfrm>
            <a:off x="660399" y="5017913"/>
            <a:ext cx="11338561" cy="134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>
              <a:lnSpc>
                <a:spcPts val="3440"/>
              </a:lnSpc>
            </a:pPr>
            <a:r>
              <a:rPr lang="en-US" altLang="zh-CN" sz="1600" dirty="0" err="1">
                <a:sym typeface="+mn-ea"/>
              </a:rPr>
              <a:t>Modelarts</a:t>
            </a:r>
            <a:r>
              <a:rPr lang="zh-CN" altLang="en-US" sz="1600" dirty="0">
                <a:sym typeface="+mn-ea"/>
              </a:rPr>
              <a:t>官网教程：</a:t>
            </a:r>
            <a:r>
              <a:rPr lang="zh-CN" altLang="en-US" sz="1600" dirty="0">
                <a:sym typeface="+mn-ea"/>
                <a:hlinkClick r:id="rId3"/>
              </a:rPr>
              <a:t>https://support.huaweicloud.com/modelarts/index.html</a:t>
            </a:r>
            <a:endParaRPr lang="en-US" altLang="zh-CN" sz="1600" dirty="0">
              <a:sym typeface="+mn-ea"/>
            </a:endParaRPr>
          </a:p>
          <a:p>
            <a:pPr lvl="1">
              <a:lnSpc>
                <a:spcPts val="3440"/>
              </a:lnSpc>
            </a:pPr>
            <a:r>
              <a:rPr lang="en-US" altLang="zh-CN" sz="1600" dirty="0">
                <a:sym typeface="+mn-ea"/>
              </a:rPr>
              <a:t>OBS</a:t>
            </a:r>
            <a:r>
              <a:rPr lang="en-US" altLang="zh-CN" b="1" dirty="0"/>
              <a:t> </a:t>
            </a:r>
            <a:r>
              <a:rPr lang="en-US" altLang="zh-CN" sz="1600" dirty="0"/>
              <a:t>Browser+</a:t>
            </a:r>
            <a:r>
              <a:rPr lang="zh-CN" altLang="en-US" sz="1600" dirty="0"/>
              <a:t>下载</a:t>
            </a:r>
            <a:r>
              <a:rPr lang="zh-CN" altLang="en-US" sz="1600" dirty="0">
                <a:sym typeface="+mn-ea"/>
              </a:rPr>
              <a:t>：</a:t>
            </a:r>
            <a:r>
              <a:rPr lang="en-US" altLang="zh-CN" sz="1600" dirty="0">
                <a:sym typeface="+mn-ea"/>
              </a:rPr>
              <a:t>https://support.huaweicloud.com/browsertg-obs/obs_03_1000.html</a:t>
            </a:r>
          </a:p>
          <a:p>
            <a:pPr lvl="1">
              <a:lnSpc>
                <a:spcPts val="3440"/>
              </a:lnSpc>
            </a:pPr>
            <a:r>
              <a:rPr lang="en-US" altLang="zh-CN" sz="1600" dirty="0" err="1"/>
              <a:t>ModelArts</a:t>
            </a:r>
            <a:r>
              <a:rPr lang="zh-CN" altLang="en-US" sz="1600" dirty="0"/>
              <a:t>管理控制台：</a:t>
            </a:r>
            <a:r>
              <a:rPr lang="en-US" altLang="zh-CN" sz="1600" dirty="0">
                <a:sym typeface="+mn-ea"/>
              </a:rPr>
              <a:t>https://console.huaweicloud.com/modelarts/?region=cn-north-4#/dashboard</a:t>
            </a:r>
            <a:endParaRPr lang="zh-CN" altLang="en-US" sz="1600" dirty="0">
              <a:sym typeface="+mn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073FD1E-B02F-463F-A165-DF638C30DC78}"/>
              </a:ext>
            </a:extLst>
          </p:cNvPr>
          <p:cNvSpPr txBox="1"/>
          <p:nvPr/>
        </p:nvSpPr>
        <p:spPr bwMode="auto">
          <a:xfrm>
            <a:off x="1646075" y="513902"/>
            <a:ext cx="3718406" cy="4305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Modelarts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上训练流程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3E6ECB-30A2-4833-AD7C-13E02B7FBCA2}"/>
              </a:ext>
            </a:extLst>
          </p:cNvPr>
          <p:cNvSpPr txBox="1"/>
          <p:nvPr/>
        </p:nvSpPr>
        <p:spPr>
          <a:xfrm>
            <a:off x="782319" y="1049391"/>
            <a:ext cx="9956801" cy="39685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注册华为云账号，获取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AK/SAK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，授权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ModelArts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，并申请华为云代金券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获取训练数据集，并进行数据预处理，比如离线制作成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tfrecords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建议，可选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将数据集（训练脚本）上传到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ToolKit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训练代码进行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的迁移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创建并提交训练任务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打开训练工程代码，配置训练参数，下发训练任务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44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查看训练结果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73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15060" y="1500706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58502" y="1603957"/>
            <a:ext cx="1987404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训练全流程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060" y="2430907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58502" y="2529120"/>
            <a:ext cx="5843331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OBS/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ModelArts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/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Pycharm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的关系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060" y="3361108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3</a:t>
            </a:r>
          </a:p>
        </p:txBody>
      </p:sp>
      <p:sp>
        <p:nvSpPr>
          <p:cNvPr id="15" name="矩形 14"/>
          <p:cNvSpPr/>
          <p:nvPr/>
        </p:nvSpPr>
        <p:spPr>
          <a:xfrm>
            <a:off x="1858502" y="3454283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060" y="42913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4</a:t>
            </a:r>
          </a:p>
        </p:txBody>
      </p:sp>
      <p:sp>
        <p:nvSpPr>
          <p:cNvPr id="19" name="矩形 18"/>
          <p:cNvSpPr/>
          <p:nvPr/>
        </p:nvSpPr>
        <p:spPr>
          <a:xfrm>
            <a:off x="1858502" y="4379446"/>
            <a:ext cx="3384260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创建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&amp;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提交训练任务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787E4F-B5EA-4D93-B79A-EAEE558C5E89}"/>
              </a:ext>
            </a:extLst>
          </p:cNvPr>
          <p:cNvSpPr/>
          <p:nvPr/>
        </p:nvSpPr>
        <p:spPr>
          <a:xfrm>
            <a:off x="1858502" y="5304610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问题定位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2E20B5-0082-479A-91C4-2FA0F7A17EF5}"/>
              </a:ext>
            </a:extLst>
          </p:cNvPr>
          <p:cNvSpPr/>
          <p:nvPr/>
        </p:nvSpPr>
        <p:spPr>
          <a:xfrm>
            <a:off x="1115060" y="52215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748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4073FD1E-B02F-463F-A165-DF638C30DC78}"/>
              </a:ext>
            </a:extLst>
          </p:cNvPr>
          <p:cNvSpPr txBox="1"/>
          <p:nvPr/>
        </p:nvSpPr>
        <p:spPr bwMode="auto">
          <a:xfrm>
            <a:off x="1646074" y="513723"/>
            <a:ext cx="5161125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OBS/</a:t>
            </a:r>
            <a:r>
              <a:rPr lang="en-US" altLang="zh-CN" sz="2800" b="1" dirty="0" err="1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ModelArts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2800" b="1" dirty="0" err="1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Pycharm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FF8B1C-7B09-45E8-951A-2C072F9B1620}"/>
              </a:ext>
            </a:extLst>
          </p:cNvPr>
          <p:cNvSpPr txBox="1"/>
          <p:nvPr/>
        </p:nvSpPr>
        <p:spPr>
          <a:xfrm>
            <a:off x="841962" y="2719780"/>
            <a:ext cx="10913157" cy="2654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ModelArts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：它</a:t>
            </a:r>
            <a:r>
              <a:rPr lang="zh-CN" altLang="en-US" dirty="0"/>
              <a:t>是华为云面向</a:t>
            </a:r>
            <a:r>
              <a:rPr lang="en-US" altLang="zh-CN" dirty="0"/>
              <a:t>AI</a:t>
            </a:r>
            <a:r>
              <a:rPr lang="zh-CN" altLang="en-US" dirty="0"/>
              <a:t>开发者的一站式开发平台，开发者可以在云上进行数据处理、模型训练以及模型部署等操作，但它自身不具备存储服务。</a:t>
            </a:r>
            <a:endParaRPr lang="en-US" altLang="zh-CN" dirty="0"/>
          </a:p>
          <a:p>
            <a:pPr marL="342900" indent="-34290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对象存储服务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(Object Storage Service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：它</a:t>
            </a:r>
            <a:r>
              <a:rPr lang="zh-CN" altLang="en-US" dirty="0"/>
              <a:t>是一个基于对象的海量</a:t>
            </a:r>
            <a:r>
              <a:rPr lang="zh-CN" altLang="en-US" b="1" dirty="0">
                <a:solidFill>
                  <a:srgbClr val="FF0000"/>
                </a:solidFill>
              </a:rPr>
              <a:t>存储服务</a:t>
            </a:r>
            <a:r>
              <a:rPr lang="zh-CN" altLang="en-US" dirty="0"/>
              <a:t>，为客户提供海量、安全、高可靠、低成本的数据存储能力。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ToolKit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/>
              <a:t>为开发者快速的将本地代码提交到公有云的训练环境，协助用户完成</a:t>
            </a:r>
            <a:r>
              <a:rPr lang="zh-CN" altLang="en-US" dirty="0">
                <a:solidFill>
                  <a:srgbClr val="FF0000"/>
                </a:solidFill>
              </a:rPr>
              <a:t>代码上传、提交训练作业、将训练日志获取到本地展示</a:t>
            </a:r>
            <a:r>
              <a:rPr lang="zh-CN" altLang="en-US" dirty="0"/>
              <a:t>等，用户只需要专注于本地的代码开发即可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A609CB-E61A-4A63-A35F-A4BFCEB38F5E}"/>
              </a:ext>
            </a:extLst>
          </p:cNvPr>
          <p:cNvSpPr/>
          <p:nvPr/>
        </p:nvSpPr>
        <p:spPr>
          <a:xfrm>
            <a:off x="1865360" y="1383804"/>
            <a:ext cx="964691" cy="5411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OBS</a:t>
            </a:r>
            <a:endParaRPr lang="zh-CN" altLang="en-US" b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BC8EA6-0B4A-4476-870B-649F3F1D8C94}"/>
              </a:ext>
            </a:extLst>
          </p:cNvPr>
          <p:cNvSpPr/>
          <p:nvPr/>
        </p:nvSpPr>
        <p:spPr>
          <a:xfrm>
            <a:off x="4169765" y="1383804"/>
            <a:ext cx="1371600" cy="5411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ModelArts</a:t>
            </a:r>
            <a:endParaRPr lang="zh-CN" altLang="en-US" b="1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71C8439-DAA2-4CD5-A418-C62ED2D5D2A9}"/>
              </a:ext>
            </a:extLst>
          </p:cNvPr>
          <p:cNvSpPr/>
          <p:nvPr/>
        </p:nvSpPr>
        <p:spPr>
          <a:xfrm>
            <a:off x="6881079" y="1383803"/>
            <a:ext cx="1996751" cy="5411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Pycharm </a:t>
            </a:r>
            <a:r>
              <a:rPr lang="en-US" altLang="zh-CN" b="1" dirty="0" err="1"/>
              <a:t>ToolKit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CB35FA4-A6B8-475F-9F10-4A062F6B147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30051" y="1654392"/>
            <a:ext cx="1339714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EF45989-8321-4360-80B1-46E1246E0FB1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5541365" y="1654391"/>
            <a:ext cx="1339714" cy="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E0FA63-1335-4120-B38D-820A33D60BFF}"/>
              </a:ext>
            </a:extLst>
          </p:cNvPr>
          <p:cNvSpPr txBox="1"/>
          <p:nvPr/>
        </p:nvSpPr>
        <p:spPr>
          <a:xfrm>
            <a:off x="1646074" y="2009998"/>
            <a:ext cx="1486485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数据集；模型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8A01D-0456-49B9-96E7-65D59768A2B1}"/>
              </a:ext>
            </a:extLst>
          </p:cNvPr>
          <p:cNvSpPr txBox="1"/>
          <p:nvPr/>
        </p:nvSpPr>
        <p:spPr>
          <a:xfrm>
            <a:off x="4352867" y="2004122"/>
            <a:ext cx="1005403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训练平台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5D506E-C219-403F-88CA-F0665448FB8F}"/>
              </a:ext>
            </a:extLst>
          </p:cNvPr>
          <p:cNvSpPr txBox="1"/>
          <p:nvPr/>
        </p:nvSpPr>
        <p:spPr>
          <a:xfrm>
            <a:off x="7068977" y="2004122"/>
            <a:ext cx="1620957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训练任务的下发</a:t>
            </a:r>
          </a:p>
        </p:txBody>
      </p:sp>
    </p:spTree>
    <p:extLst>
      <p:ext uri="{BB962C8B-B14F-4D97-AF65-F5344CB8AC3E}">
        <p14:creationId xmlns:p14="http://schemas.microsoft.com/office/powerpoint/2010/main" val="120035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15060" y="1500706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58502" y="1603957"/>
            <a:ext cx="1987404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训练全流程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060" y="2430907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58502" y="2529120"/>
            <a:ext cx="5843331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en-US" altLang="zh-CN" sz="2800" b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OBS/ModelArts/</a:t>
            </a:r>
            <a:r>
              <a:rPr lang="en-US" altLang="zh-CN" sz="2800" b="1" dirty="0" err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Pycharm</a:t>
            </a:r>
            <a:r>
              <a:rPr lang="zh-CN" altLang="en-US" sz="2800" b="1">
                <a:solidFill>
                  <a:srgbClr val="575757"/>
                </a:solidFill>
                <a:latin typeface="微软雅黑" panose="020B0503020204020204" pitchFamily="34" charset="-122"/>
                <a:sym typeface="+mn-lt"/>
              </a:rPr>
              <a:t>的关系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060" y="3361108"/>
            <a:ext cx="470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rPr>
              <a:t>3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58502" y="3454283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准备工作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060" y="42913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4</a:t>
            </a:r>
          </a:p>
        </p:txBody>
      </p:sp>
      <p:sp>
        <p:nvSpPr>
          <p:cNvPr id="19" name="矩形 18"/>
          <p:cNvSpPr/>
          <p:nvPr/>
        </p:nvSpPr>
        <p:spPr>
          <a:xfrm>
            <a:off x="1858502" y="4379446"/>
            <a:ext cx="3384260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创建</a:t>
            </a:r>
            <a:r>
              <a:rPr lang="en-US" altLang="zh-CN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&amp;</a:t>
            </a: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提交训练任务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787E4F-B5EA-4D93-B79A-EAEE558C5E89}"/>
              </a:ext>
            </a:extLst>
          </p:cNvPr>
          <p:cNvSpPr/>
          <p:nvPr/>
        </p:nvSpPr>
        <p:spPr>
          <a:xfrm>
            <a:off x="1858502" y="5304610"/>
            <a:ext cx="162095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rPr>
              <a:t>问题定位</a:t>
            </a:r>
            <a:endParaRPr lang="en-US" altLang="zh-CN" sz="2800" b="1" dirty="0">
              <a:solidFill>
                <a:srgbClr val="575757"/>
              </a:solidFill>
              <a:latin typeface="微软雅黑" panose="020B0503020204020204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2E20B5-0082-479A-91C4-2FA0F7A17EF5}"/>
              </a:ext>
            </a:extLst>
          </p:cNvPr>
          <p:cNvSpPr/>
          <p:nvPr/>
        </p:nvSpPr>
        <p:spPr>
          <a:xfrm>
            <a:off x="1115060" y="5221509"/>
            <a:ext cx="470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51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3D83FC2-B30F-4CC3-9229-A715FACE5B66}"/>
              </a:ext>
            </a:extLst>
          </p:cNvPr>
          <p:cNvSpPr txBox="1"/>
          <p:nvPr/>
        </p:nvSpPr>
        <p:spPr bwMode="auto">
          <a:xfrm>
            <a:off x="1574955" y="541273"/>
            <a:ext cx="4307686" cy="4305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申请代金券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22A4BE-962C-41CF-AE0E-22186AF15996}"/>
              </a:ext>
            </a:extLst>
          </p:cNvPr>
          <p:cNvSpPr txBox="1"/>
          <p:nvPr/>
        </p:nvSpPr>
        <p:spPr>
          <a:xfrm>
            <a:off x="686099" y="1218845"/>
            <a:ext cx="10004543" cy="910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平台上使用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Ascend910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算力计算资源需要付费才能启动训练任务。同时，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，弹性云服务器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，虚拟私有云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等也是收费的，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代金券都可以用于抵消。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DEA69-7B8A-4867-9818-82370CB05404}"/>
              </a:ext>
            </a:extLst>
          </p:cNvPr>
          <p:cNvSpPr txBox="1"/>
          <p:nvPr/>
        </p:nvSpPr>
        <p:spPr>
          <a:xfrm>
            <a:off x="686099" y="5810468"/>
            <a:ext cx="10689134" cy="47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需要注意的是，如果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ModelArts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欠费了，会释放所有的资源和数据，包括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上之前上传的训练集数据。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042F3B-895A-40D9-BB9A-8D7CCF0D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0" y="2449343"/>
            <a:ext cx="8963455" cy="31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A6B12-6B23-454E-84C6-D300E2A6FD5A}"/>
              </a:ext>
            </a:extLst>
          </p:cNvPr>
          <p:cNvSpPr txBox="1"/>
          <p:nvPr/>
        </p:nvSpPr>
        <p:spPr bwMode="auto">
          <a:xfrm>
            <a:off x="1696875" y="554542"/>
            <a:ext cx="4043526" cy="4305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2pPr>
            <a:lvl3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3pPr>
            <a:lvl4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4pPr>
            <a:lvl5pPr algn="l" defTabSz="802005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5pPr>
            <a:lvl6pPr marL="4572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6pPr>
            <a:lvl7pPr marL="9144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7pPr>
            <a:lvl8pPr marL="13716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8pPr>
            <a:lvl9pPr marL="1828800" algn="l" defTabSz="802005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准备工作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--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数据集获取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BCE8D0-EA9A-4482-98F5-236DA509111A}"/>
              </a:ext>
            </a:extLst>
          </p:cNvPr>
          <p:cNvSpPr txBox="1"/>
          <p:nvPr/>
        </p:nvSpPr>
        <p:spPr>
          <a:xfrm>
            <a:off x="704849" y="1218211"/>
            <a:ext cx="9399905" cy="910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当前开源的训练脚本一般使用的都是开源数据集，例如Resnet的ImageNet，Bert的Wiki或SQuAD等，在GitHub或Google上都可以搜索到。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553512E2-229A-48E1-B430-AEE70C2F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" y="2220866"/>
            <a:ext cx="5741035" cy="1185545"/>
          </a:xfrm>
          <a:prstGeom prst="rect">
            <a:avLst/>
          </a:prstGeom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65D3EE07-6CB7-439C-8F60-7BED4E17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3639550"/>
            <a:ext cx="5844540" cy="19951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33A659-8299-4B67-8C59-4D22D6206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545" y="2005965"/>
            <a:ext cx="4882515" cy="4311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F69E5C-6B80-4EAF-973A-275F95F47D05}"/>
              </a:ext>
            </a:extLst>
          </p:cNvPr>
          <p:cNvSpPr txBox="1"/>
          <p:nvPr/>
        </p:nvSpPr>
        <p:spPr>
          <a:xfrm>
            <a:off x="704849" y="5634720"/>
            <a:ext cx="5876925" cy="46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一般在获取训练脚本的GitHub页面也会有数据集的下载地址或下载脚本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941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hart page">
  <a:themeElements>
    <a:clrScheme name="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00000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do4kpgrk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hart page">
  <a:themeElements>
    <a:clrScheme name="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00000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7456</TotalTime>
  <Words>1182</Words>
  <Application>Microsoft Office PowerPoint</Application>
  <PresentationFormat>自定义</PresentationFormat>
  <Paragraphs>144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-apple-system</vt:lpstr>
      <vt:lpstr>Huawei Sans</vt:lpstr>
      <vt:lpstr>等线</vt:lpstr>
      <vt:lpstr>Microsoft YaHei</vt:lpstr>
      <vt:lpstr>Microsoft YaHei</vt:lpstr>
      <vt:lpstr>Arial</vt:lpstr>
      <vt:lpstr>Calibri</vt:lpstr>
      <vt:lpstr>1_Title Slide</vt:lpstr>
      <vt:lpstr>5_Chart page</vt:lpstr>
      <vt:lpstr>End page</vt:lpstr>
      <vt:lpstr>1_Chart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peiyanran</dc:creator>
  <dc:description>共创行业AI新价值</dc:description>
  <cp:lastModifiedBy>Ascend</cp:lastModifiedBy>
  <cp:revision>2267</cp:revision>
  <cp:lastPrinted>2020-01-16T11:26:00Z</cp:lastPrinted>
  <dcterms:created xsi:type="dcterms:W3CDTF">2018-12-27T01:12:00Z</dcterms:created>
  <dcterms:modified xsi:type="dcterms:W3CDTF">2021-04-07T07:39:33Z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(3)B2/a0AVX8V0Ys2U81oUJtHGh/SYhiLd4oK4qoi9w/rgFkW45fVXDr014D86xxfrfaGDrUayi
V5I1Fj32I8l83J5C17dhadwdVaGCNBGHmLljIM69jomH2IZ1MEjk5230CxF+Gn3WbGrzlGL+
hJQMhc1mLucrZTSroJ5hR/roWHfZ+3z239EJZoS4TPqrdA7f9qNnxwLcfu8DtGcb3kJbeBgD
XnzVZZxaJJimItFcxe</vt:lpwstr>
  </property>
  <property fmtid="{D5CDD505-2E9C-101B-9397-08002B2CF9AE}" pid="3" name="_2015_ms_pID_7253431">
    <vt:lpwstr>CrFyvMqycqshLH/XQ36cvnQJD5oZeraTGZZIG5fORCS0PVFmnj0RA5
5QiiyPZScTug5YM1KruD/+/Tsd9bIdqBtaXdH1m6JnNVMZPadt8Twkw8nc9x90m+SmtnIGzt
5DWNnSNJ3XxvASy8ryxB40P0dvDmA9jDr4eb5dIVjSnsP6oolrMe4McfILTYRT38cNqM0kRL
pQwdq4RNZ6CSnDVyd9rzn2uLHXucTLUyHXMx</vt:lpwstr>
  </property>
  <property fmtid="{D5CDD505-2E9C-101B-9397-08002B2CF9AE}" pid="4" name="_2015_ms_pID_7253432">
    <vt:lpwstr>moftdaKyflYhwaxC7hQ/q2A=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KSOProductBuildVer">
    <vt:lpwstr>2052-11.1.0.9926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1614411838</vt:lpwstr>
  </property>
</Properties>
</file>